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5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57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91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675120" y="758952"/>
            <a:ext cx="2011680" cy="2011680"/>
          </a:xfrm>
          <a:prstGeom prst="ellipse">
            <a:avLst/>
          </a:prstGeom>
          <a:solidFill>
            <a:srgbClr val="102040"/>
          </a:solidFill>
          <a:ln w="12700">
            <a:solidFill>
              <a:srgbClr val="102040"/>
            </a:solidFill>
            <a:prstDash val="solid"/>
          </a:ln>
        </p:spPr>
      </p:sp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23660" y="484632"/>
            <a:ext cx="2560320" cy="2560320"/>
          </a:xfrm>
          <a:prstGeom prst="ellipse">
            <a:avLst/>
          </a:prstGeom>
          <a:solidFill>
            <a:srgbClr val="0D1F3A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63640" y="630936"/>
            <a:ext cx="320040" cy="320040"/>
          </a:xfrm>
          <a:prstGeom prst="ellipse">
            <a:avLst/>
          </a:prstGeom>
          <a:solidFill>
            <a:srgbClr val="E8B04A"/>
          </a:solidFill>
          <a:ln w="12700">
            <a:solidFill>
              <a:srgbClr val="E8B0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22960"/>
            <a:ext cx="164592" cy="3657600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91440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8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CIVIL DEFENCE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" y="15087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800" normalizeH="0" baseline="0" noProof="0" dirty="0">
                <a:ln>
                  <a:noFill/>
                </a:ln>
                <a:solidFill>
                  <a:srgbClr val="C8922A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IN PAKISTAN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2286000"/>
            <a:ext cx="5029200" cy="36576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3774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Historical Overview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" y="292608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A8A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From Air Raid Precautions (1947) to Modern Emergency Services (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8A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2026)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0040" y="3840480"/>
            <a:ext cx="2926080" cy="640080"/>
          </a:xfrm>
          <a:prstGeom prst="roundRect">
            <a:avLst>
              <a:gd name="adj" fmla="val 14286"/>
            </a:avLst>
          </a:prstGeom>
          <a:solidFill>
            <a:srgbClr val="C8922A">
              <a:alpha val="20000"/>
            </a:srgbClr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388620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E8B0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People · Saving Lives · Serving the Nation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6101E"/>
          </a:solidFill>
          <a:ln w="12700">
            <a:solidFill>
              <a:srgbClr val="06101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DIRECTORATE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OF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DEFENCE,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KHYBER PAKHTUNKHWA 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|  MINISTRY OF INTERIOR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958" y="380278"/>
            <a:ext cx="2514042" cy="251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6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Civil Defence?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320040" y="1078992"/>
            <a:ext cx="8503920" cy="91440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078992"/>
            <a:ext cx="137160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66928" y="11155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"Civil Defence is the organization and mobilization of civilians for protection during enemy attacks, disasters, or emergencies — and for the maintenance of essential services."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56032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56032" y="2103120"/>
            <a:ext cx="2011680" cy="59436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  Protection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2788920"/>
            <a:ext cx="91440" cy="9144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2064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 Safety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93192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 communities from wartime attacks, explosions and aerial threats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794760"/>
            <a:ext cx="91440" cy="9144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2064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Defence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93192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and protect citizens during natural and man-made disasters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432304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2304" y="2103120"/>
            <a:ext cx="2011680" cy="594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432304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🚒  Response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542032" y="2788920"/>
            <a:ext cx="9144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688336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Firefighting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569464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fire brigades and rescue teams at the scene of emergencies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542032" y="3794760"/>
            <a:ext cx="9144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688336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Aid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569464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first aid and coordinate emergency medical services on-site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608576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08576" y="2103120"/>
            <a:ext cx="2011680" cy="59436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08576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📢  Warning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718304" y="2788920"/>
            <a:ext cx="91440" cy="9144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64608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Systems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745736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 sirens, broadcasts and digital alerts to warn the public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718304" y="3794760"/>
            <a:ext cx="91440" cy="9144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64608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Communication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745736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Educate citizens on blackout drills, shelter procedures and safety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784848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784848" y="2103120"/>
            <a:ext cx="2011680" cy="594360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784848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Recovery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6894576" y="2788920"/>
            <a:ext cx="91440" cy="91440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040880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Services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922008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water, electricity and communications after a crisis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894576" y="3794760"/>
            <a:ext cx="91440" cy="91440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040880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Rehabilitation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922008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displaced persons and rebuild affected community areas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Pre-Independence Roots  (1939–1947)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320040" y="1051560"/>
            <a:ext cx="8503920" cy="658368"/>
          </a:xfrm>
          <a:prstGeom prst="rect">
            <a:avLst/>
          </a:prstGeom>
          <a:solidFill>
            <a:srgbClr val="FAEAEA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78992"/>
            <a:ext cx="82296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10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WWII, British India established Air Raid Precaution (ARP) volunteer units — the direct predecessor of Pakistan's Civil Defence organisation after independence.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85640" y="2810560"/>
            <a:ext cx="7498080" cy="0"/>
          </a:xfrm>
          <a:prstGeom prst="line">
            <a:avLst/>
          </a:prstGeom>
          <a:noFill/>
          <a:ln w="38100">
            <a:solidFill>
              <a:srgbClr val="2591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6808" y="2609392"/>
            <a:ext cx="402336" cy="402336"/>
          </a:xfrm>
          <a:prstGeom prst="ellipse">
            <a:avLst/>
          </a:prstGeom>
          <a:solidFill>
            <a:srgbClr val="8B1A1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95368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1939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84472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472" y="2966008"/>
            <a:ext cx="1920240" cy="347472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472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1939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912" y="3423208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504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WWII Begins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912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India forms ARP units to protect civilians from aerial bombing raids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75912" y="4173016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504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Mobilisation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5912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Civilians trained in blackout enforcement and basic first aid across cities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999656" y="2609392"/>
            <a:ext cx="402336" cy="402336"/>
          </a:xfrm>
          <a:prstGeom prst="ellipse">
            <a:avLst/>
          </a:prstGeom>
          <a:solidFill>
            <a:srgbClr val="1A6B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908216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1942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597320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597320" y="2966008"/>
            <a:ext cx="1920240" cy="347472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97320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1942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688760" y="3423208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853352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Expands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688760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units grow across the entire subcontinent as threat of bombing increases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688760" y="4173016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853352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Shelter Construction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688760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bomb shelters built; firefighting brigades established in major towns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212504" y="2609392"/>
            <a:ext cx="402336" cy="402336"/>
          </a:xfrm>
          <a:prstGeom prst="ellipse">
            <a:avLst/>
          </a:prstGeom>
          <a:solidFill>
            <a:srgbClr val="1A5A7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21064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1945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810168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10168" y="2966008"/>
            <a:ext cx="1920240" cy="347472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10168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1945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901608" y="3423208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066200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WWII Ends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901608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units remain active; wartime lessons are formally documented and archived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901608" y="4173016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066200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Review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901608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authorities review the ARP framework for future civil protection use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7425352" y="2609392"/>
            <a:ext cx="402336" cy="402336"/>
          </a:xfrm>
          <a:prstGeom prst="ellipse">
            <a:avLst/>
          </a:prstGeom>
          <a:solidFill>
            <a:srgbClr val="6A3A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333912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1947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7023016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023016" y="2966008"/>
            <a:ext cx="1920240" cy="347472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023016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1947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7114456" y="3423208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279048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7114456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 inherits all ARP volunteer units and structures from British India at Partition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7114456" y="4173016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279048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Laid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7114456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units become the direct foundation of Pakistan's new Civil Defence system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Founding Era  (1947–1952)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" y="1078992"/>
            <a:ext cx="4206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78992"/>
            <a:ext cx="4206240" cy="45720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7899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Milestones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8912" y="1737360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8912" y="1737360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1947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170432" y="1700784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Inherited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170432" y="1956816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 inherits British India's Air Raid Precaution units at Partition as a starting base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8912" y="2359152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8912" y="2359152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1951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1170432" y="2322576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Powers Ordinance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70432" y="257860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(Special Powers) Ordinance enacted — first legislative step toward a formal structure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38912" y="2980944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980944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1952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170432" y="2944368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70432" y="320040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Civil Defence Act 1952 passed — the foundational law still in effect today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38912" y="3602736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3602736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1952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170432" y="3566160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Department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170432" y="3822192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Civil Defence Department established formally under the Ministry of Interior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38912" y="4224528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8912" y="4224528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1952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170432" y="4187952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War-Oriented Mandate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170432" y="4443984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mandate focused on passive defence — protecting civilians during wartime aerial attacks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709160" y="1078992"/>
            <a:ext cx="416052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09160" y="1078992"/>
            <a:ext cx="4160520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1078992"/>
            <a:ext cx="4069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 — Core Provisions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4828032" y="1773936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47488" y="168249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Policy Coordination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47488" y="192938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Empowered government to formulate a unified passive defence policy for the entire country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828032" y="2286000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47488" y="219456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 Protection Mandate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047488" y="2441448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Legally obligated the state to protect civilians during wartime, conflict and emergencies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828032" y="2798064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047488" y="270662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Inter-Department Collaboration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047488" y="2953512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Civil Defence to work alongside all federal ministries and armed forces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4828032" y="3310128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047488" y="3218688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Infrastructure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047488" y="346557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Authorised establishment of training centres for public, volunteers and departmental staff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828032" y="3822192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047488" y="3730752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&amp; Life Safety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047488" y="397764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jurisdiction to cover firefighting and life safety consultancy across Pakistan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828032" y="4334256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047488" y="424281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Services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5047488" y="448970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Mandated maintenance and restoration of essential services during and after national crises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&amp; Legislation  (1960s–1980s)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56032" y="1078992"/>
            <a:ext cx="2788920" cy="388620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" y="1078992"/>
            <a:ext cx="2788920" cy="77724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1097280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1965–66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56032" y="1417320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War-Era Expansion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93192" y="2093976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2011680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1965 War Test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20624" y="225856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Indo-Pak War of 1965 severely tested Civil Defence capacity across all major cities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93192" y="278892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76072" y="2706624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20624" y="2953512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rules enacted to formalise the expanded wartime role and volunteer structure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93192" y="3483864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6072" y="3401568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Rules 1966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0624" y="3648456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service rules introduced to regulate pay, ranks and conduct of CD staff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93192" y="4178808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6072" y="4096512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 Expansion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20624" y="43434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posts and volunteer centres established in all districts of Pakistan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0" y="1078992"/>
            <a:ext cx="2788920" cy="388620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1078992"/>
            <a:ext cx="2788920" cy="77724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0" y="1097280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1968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200400" y="1417320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 Consolidation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337560" y="2093976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20440" y="2011680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1968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364992" y="225856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set of rules issued, strengthening the 1966 framework with clearer provisions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337560" y="2788920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520440" y="2706624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Federal-Provincial Roles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364992" y="2953512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division of responsibilities between Federal and Provincial CD departments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337560" y="3483864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520440" y="3401568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Framework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364992" y="3648456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structure for registering, training and deploying civilian volunteers codified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337560" y="4178808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520440" y="4096512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Expanded Jurisdiction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364992" y="43434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extended to cover a wider range of peacetime emergency scenarios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144768" y="1078992"/>
            <a:ext cx="2788920" cy="388620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68" y="1078992"/>
            <a:ext cx="2788920" cy="777240"/>
          </a:xfrm>
          <a:prstGeom prst="rect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144768" y="1097280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1971–86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144768" y="1417320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Modernisation Era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6281928" y="2093976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464808" y="2011680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1971 War Response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309360" y="225856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played a critical humanitarian role during the 1971 Liberation War conflict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6281928" y="2788920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64808" y="2706624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 Academy Lahore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309360" y="2953512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Academy established in Lahore as the primary national training centre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281928" y="3483864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464808" y="3401568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NIFT Islamabad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309360" y="3648456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Institute of Fire Technology created in Islamabad for specialist fire training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6281928" y="4178808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464808" y="4096512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Rules 1986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6309360" y="43434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Uniform Rules updated in 1986 to standardise the force's appearance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F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8503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Civil Defence During Wars &amp; Crises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256032" y="1078992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" y="1078992"/>
            <a:ext cx="914400" cy="1828800"/>
          </a:xfrm>
          <a:prstGeom prst="rect">
            <a:avLst/>
          </a:prstGeom>
          <a:solidFill>
            <a:srgbClr val="8B3A1A"/>
          </a:solidFill>
          <a:ln w="12700">
            <a:solidFill>
              <a:srgbClr val="8B3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56032" y="1307592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1948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56032" y="17007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Kashmir War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261872" y="1261872"/>
            <a:ext cx="109728" cy="109728"/>
          </a:xfrm>
          <a:prstGeom prst="ellipse">
            <a:avLst/>
          </a:prstGeom>
          <a:solidFill>
            <a:srgbClr val="8B3A1A"/>
          </a:solidFill>
          <a:ln w="12700">
            <a:solidFill>
              <a:srgbClr val="8B3A1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26464" y="120700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Real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280160" y="1472184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Newly inherited ARP units mobilised for the first time as an independent Pakistani force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261872" y="2048256"/>
            <a:ext cx="109728" cy="109728"/>
          </a:xfrm>
          <a:prstGeom prst="ellipse">
            <a:avLst/>
          </a:prstGeom>
          <a:solidFill>
            <a:srgbClr val="8B3A1A"/>
          </a:solidFill>
          <a:ln w="12700">
            <a:solidFill>
              <a:srgbClr val="8B3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26464" y="19933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 Evacuations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280160" y="2258568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volunteers managed civilian movements near active conflict border zones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18304" y="1078992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18304" y="1078992"/>
            <a:ext cx="914400" cy="1828800"/>
          </a:xfrm>
          <a:prstGeom prst="rect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18304" y="1307592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18304" y="17007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Indo-Pak War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724144" y="1261872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88736" y="120700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Mobilisation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742432" y="1472184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units activated nationwide — largest wartime deployment in the organisation's history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724144" y="2048256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888736" y="19933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Blackouts &amp; Shelters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742432" y="2258568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 blackout protocols enforced; bomb shelters prepared across all major urban centres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6032" y="3072384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032" y="3072384"/>
            <a:ext cx="914400" cy="182880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6032" y="33009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1971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256032" y="3694176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Liberation War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261872" y="3255264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26464" y="32004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Humanitarian Role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280160" y="3465576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coordinated refugee assistance and emergency relief for millions of displaced persons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1261872" y="4041648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426464" y="3986784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Services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280160" y="42519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first aid and medical coordination with international humanitarian agencies conducted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718304" y="3072384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718304" y="3072384"/>
            <a:ext cx="914400" cy="1828800"/>
          </a:xfrm>
          <a:prstGeom prst="rect">
            <a:avLst/>
          </a:prstGeom>
          <a:solidFill>
            <a:srgbClr val="6A1A6A"/>
          </a:solidFill>
          <a:ln w="12700">
            <a:solidFill>
              <a:srgbClr val="6A1A6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718304" y="33009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1999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4718304" y="3694176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Kargil War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724144" y="3255264"/>
            <a:ext cx="109728" cy="109728"/>
          </a:xfrm>
          <a:prstGeom prst="ellipse">
            <a:avLst/>
          </a:prstGeom>
          <a:solidFill>
            <a:srgbClr val="6A1A6A"/>
          </a:solidFill>
          <a:ln w="12700">
            <a:solidFill>
              <a:srgbClr val="6A1A6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88736" y="32004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Alert Status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742432" y="3465576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units placed on full emergency alert in all border districts across the country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724144" y="4041648"/>
            <a:ext cx="109728" cy="109728"/>
          </a:xfrm>
          <a:prstGeom prst="ellipse">
            <a:avLst/>
          </a:prstGeom>
          <a:solidFill>
            <a:srgbClr val="6A1A6A"/>
          </a:solidFill>
          <a:ln w="12700">
            <a:solidFill>
              <a:srgbClr val="6A1A6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888736" y="3986784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Plans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742432" y="42519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response plans activated; gaps in equipment and training clearly identified for reform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Institutions &amp; Training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" y="1078992"/>
            <a:ext cx="4160520" cy="388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78992"/>
            <a:ext cx="4160520" cy="91440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97280"/>
            <a:ext cx="868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🏫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78992" y="1115568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Civil Defence Academy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78992" y="1600200"/>
            <a:ext cx="3246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Lahore, Punjab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8912" y="219456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210312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Training Hub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8912" y="23500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as the main national training institution for all Civil Defence personnel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38912" y="274320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265176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Course Offerings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38912" y="28986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emergency management, rescue operations, first aid and command leadership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38912" y="329184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" y="320040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Training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8912" y="34472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Trains civilian volunteers, government staff and first responders in practical safety skills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38912" y="384048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1792" y="374904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&amp; Practical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38912" y="39959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blends classroom instruction with hands-on field and rescue exercises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38912" y="438912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429768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Structure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38912" y="454456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Operates directly under the Directorate General of Civil Defence, Ministry of Interior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1078992"/>
            <a:ext cx="4160520" cy="388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54880" y="1078992"/>
            <a:ext cx="4160520" cy="9144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54880" y="1097280"/>
            <a:ext cx="868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🔥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559552" y="1115568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National Institute of Fire Technology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5559552" y="1600200"/>
            <a:ext cx="3246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919472" y="219456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02352" y="210312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Safety Specialisation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919472" y="23500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Pakistan's premier institute dedicated exclusively to fire safety and firefighting training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919472" y="274320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102352" y="265176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Training Programmes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919472" y="28986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Trains firefighters, safety officers, civil volunteers and industrial safety inspectors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919472" y="329184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02352" y="320040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Assessment Services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919472" y="34472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fire risk assessment, safety audits and consultancy to government and industry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919472" y="384048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102352" y="374904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&amp; Private Sector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4919472" y="39959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both government organisations and private companies across all sectors of Pakistan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919472" y="438912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102352" y="429768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DGCD Oversight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919472" y="454456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Operates under the Directorate General of Civil Defence alongside the Academy in Lahore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Organisational Structure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0" y="1078992"/>
            <a:ext cx="3657600" cy="713232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0" y="1078992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of Civil Defence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2743200" y="1444752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BPS-20  ·  Ministry of Interior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0" y="1792224"/>
            <a:ext cx="0" cy="256032"/>
          </a:xfrm>
          <a:prstGeom prst="line">
            <a:avLst/>
          </a:prstGeom>
          <a:noFill/>
          <a:ln w="25400">
            <a:solidFill>
              <a:srgbClr val="25913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2048256"/>
            <a:ext cx="6035040" cy="0"/>
          </a:xfrm>
          <a:prstGeom prst="line">
            <a:avLst/>
          </a:prstGeom>
          <a:noFill/>
          <a:ln w="25400">
            <a:solidFill>
              <a:srgbClr val="25913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28800" y="2048256"/>
            <a:ext cx="0" cy="219456"/>
          </a:xfrm>
          <a:prstGeom prst="line">
            <a:avLst/>
          </a:prstGeom>
          <a:noFill/>
          <a:ln w="19050">
            <a:solidFill>
              <a:srgbClr val="25913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" y="2267712"/>
            <a:ext cx="2011680" cy="713232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28600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(Admin)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22960" y="26791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BPS-19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26280" y="2048256"/>
            <a:ext cx="0" cy="219456"/>
          </a:xfrm>
          <a:prstGeom prst="line">
            <a:avLst/>
          </a:prstGeom>
          <a:noFill/>
          <a:ln w="19050">
            <a:solidFill>
              <a:srgbClr val="25913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20440" y="2267712"/>
            <a:ext cx="2011680" cy="713232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20440" y="228600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(Technical)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520440" y="26791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BPS-18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205472" y="2048256"/>
            <a:ext cx="0" cy="219456"/>
          </a:xfrm>
          <a:prstGeom prst="line">
            <a:avLst/>
          </a:prstGeom>
          <a:noFill/>
          <a:ln w="19050">
            <a:solidFill>
              <a:srgbClr val="25913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67712"/>
            <a:ext cx="2011680" cy="713232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99632" y="228600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Asst. Director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(Training)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199632" y="26791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BPS-17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74320" y="3108960"/>
            <a:ext cx="8595360" cy="384048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108960"/>
            <a:ext cx="85953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 Civil Defence Departments  (Under Home Departments)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1148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148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Punjab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10312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10312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Sindh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79476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79476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KPK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48640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Balochistan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17804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17804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 Islamabad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347472" y="4325112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0352" y="425196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Level Departments  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2542032" y="425196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province maintains district-level Civil Defence offices reporting to the provincial headquarters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347472" y="4599432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30352" y="452628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Wing + Staff  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2542032" y="452628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key wings: the Organisation Wing (volunteers/operations) and Departmental Employees (administration)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347472" y="4873752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30352" y="480060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with NDMA  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2542032" y="480060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levels coordinate closely with the National Disaster Management Authority during major disasters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Legislative Journey  (1951–1986)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148840" y="1097280"/>
            <a:ext cx="0" cy="3840480"/>
          </a:xfrm>
          <a:prstGeom prst="line">
            <a:avLst/>
          </a:prstGeom>
          <a:noFill/>
          <a:ln w="38100">
            <a:solidFill>
              <a:srgbClr val="25913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993392" y="1170432"/>
            <a:ext cx="310896" cy="310896"/>
          </a:xfrm>
          <a:prstGeom prst="ellipse">
            <a:avLst/>
          </a:prstGeom>
          <a:solidFill>
            <a:srgbClr val="8B1A1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1124712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124712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1951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395728" y="1115568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(Special Powers) Ordinance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395728" y="1344168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Pakistan's first civil defence legislation — empowered authorities to take emergency protective measures for civilians during wartime threats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993392" y="1975104"/>
            <a:ext cx="310896" cy="310896"/>
          </a:xfrm>
          <a:prstGeom prst="ellipse">
            <a:avLst/>
          </a:prstGeom>
          <a:solidFill>
            <a:srgbClr val="1A6B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4320" y="1929384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1929384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1952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395728" y="1920240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395728" y="2148840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foundational law still in force today — established the Federal Civil Defence Department and defined its complete mandate and powers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993392" y="2779776"/>
            <a:ext cx="310896" cy="310896"/>
          </a:xfrm>
          <a:prstGeom prst="ellipse">
            <a:avLst/>
          </a:prstGeom>
          <a:solidFill>
            <a:srgbClr val="1A3A8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4320" y="2734056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273405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1966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395728" y="2724912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1966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395728" y="2953512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Post-war reform rules enacted after 1965 conflict — formalised wartime operational procedures and expanded volunteer mobilisation framework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993392" y="3310128"/>
            <a:ext cx="310896" cy="310896"/>
          </a:xfrm>
          <a:prstGeom prst="ellipse">
            <a:avLst/>
          </a:prstGeom>
          <a:solidFill>
            <a:srgbClr val="6A3A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264408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264408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1966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395728" y="3255264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Service Rules 1966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395728" y="3483864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rules governing pay scales, service conditions, ranks, promotions and disciplinary procedures for all Civil Defence departmental staff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993392" y="3840480"/>
            <a:ext cx="310896" cy="310896"/>
          </a:xfrm>
          <a:prstGeom prst="ellipse">
            <a:avLst/>
          </a:prstGeom>
          <a:solidFill>
            <a:srgbClr val="1A5A7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" y="3794760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74320" y="379476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1968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395728" y="3785616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1968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395728" y="4014216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Supplementary rules updating and strengthening the 1966 framework — provided clearer guidelines for Federal and Provincial coordination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1993392" y="4370832"/>
            <a:ext cx="310896" cy="310896"/>
          </a:xfrm>
          <a:prstGeom prst="ellipse">
            <a:avLst/>
          </a:prstGeom>
          <a:solidFill>
            <a:srgbClr val="4A2A6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74320" y="4325112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4325112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1986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2395728" y="4315968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Uniform Rules 1986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2395728" y="4544568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Standardised the uniform, insignia and dress code for all Civil Defence personnel to ensure a professional and recognisable national identity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 Civil Defence  (2000–Present)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56032" y="107899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" y="1078992"/>
            <a:ext cx="2788920" cy="475488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107899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🌊  2005 — Earthquake Response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93192" y="1728216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7784" y="164592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Magnitude AJK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20624" y="189280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Deadliest earthquake in Pakistan's modern history — Civil Defence led front-line rescue operations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93192" y="2368296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784" y="22860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Coordination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20624" y="25328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 with NDMA, army and international aid agencies for relief and rehabilitation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00400" y="107899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0" y="1078992"/>
            <a:ext cx="2788920" cy="475488"/>
          </a:xfrm>
          <a:prstGeom prst="rect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73552" y="107899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🌧  2010 — Super Floods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337560" y="1728216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02152" y="164592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Million Displaced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364992" y="189280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flooding in Pakistan's recorded history — largest single Civil Defence deployment ever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337560" y="2368296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02152" y="22860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Evacuation &amp; Camps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364992" y="25328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civilian evacuations and assisted in running emergency relief camps nationwide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144768" y="107899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68" y="1078992"/>
            <a:ext cx="2788920" cy="475488"/>
          </a:xfrm>
          <a:prstGeom prst="rect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17920" y="107899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🏛  2007 — NDMA Integration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81928" y="1728216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46520" y="164592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NDMA Established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309360" y="189280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Disaster Management Authority created — Civil Defence integrated into the national framework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281928" y="2368296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46520" y="22860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Mandate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309360" y="25328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role expanded from wartime passive defence to all-hazard emergency management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6032" y="309067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56032" y="3090672"/>
            <a:ext cx="2788920" cy="475488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9184" y="309067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🚑  2020 — COVID-19 Response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393192" y="3739896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7784" y="36576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Quarantine Support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20624" y="39044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personnel deployed to enforce quarantine protocols at border crossing points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93192" y="4379976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7784" y="429768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Awareness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420624" y="454456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 large-scale public awareness campaigns on hygiene, safety and government health guidelines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200400" y="309067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00400" y="3090672"/>
            <a:ext cx="2788920" cy="475488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73552" y="309067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Ongoing — Modernisation Drive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3337560" y="3739896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502152" y="36576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Equipment</a:t>
            </a:r>
            <a:endParaRPr lang="en-US" sz="1050" dirty="0"/>
          </a:p>
        </p:txBody>
      </p:sp>
      <p:sp>
        <p:nvSpPr>
          <p:cNvPr id="46" name="Text 44"/>
          <p:cNvSpPr/>
          <p:nvPr/>
        </p:nvSpPr>
        <p:spPr>
          <a:xfrm>
            <a:off x="3364992" y="39044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rescue tools, fire apparatus and communication technology being procured nationwide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3337560" y="4379976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502152" y="429768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Training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3364992" y="454456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training platforms and digital learning systems introduced across provinces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6144768" y="309067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144768" y="3090672"/>
            <a:ext cx="2788920" cy="475488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217920" y="309067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Ongoing — Policy Reforms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6281928" y="3739896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446520" y="36576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Review Underway</a:t>
            </a:r>
            <a:endParaRPr lang="en-US" sz="1050" dirty="0"/>
          </a:p>
        </p:txBody>
      </p:sp>
      <p:sp>
        <p:nvSpPr>
          <p:cNvPr id="55" name="Text 53"/>
          <p:cNvSpPr/>
          <p:nvPr/>
        </p:nvSpPr>
        <p:spPr>
          <a:xfrm>
            <a:off x="6309360" y="39044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 under review to align with modern emergency management standards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6281928" y="4379976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446520" y="429768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Alignment</a:t>
            </a:r>
            <a:endParaRPr lang="en-US" sz="1050" dirty="0"/>
          </a:p>
        </p:txBody>
      </p:sp>
      <p:sp>
        <p:nvSpPr>
          <p:cNvPr id="58" name="Text 56"/>
          <p:cNvSpPr/>
          <p:nvPr/>
        </p:nvSpPr>
        <p:spPr>
          <a:xfrm>
            <a:off x="6309360" y="454456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Proposals to integrate international best practices and UN Sendai Framework guidelines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Roles &amp; Responsibilities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56032" y="107899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" y="1078992"/>
            <a:ext cx="4114800" cy="475488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107899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  Passive Defence Policy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" y="1737360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5216" y="16459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Policy Formulation  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85216" y="188366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and review the country's unified civil protection and passive defence strategy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20624" y="2157984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5216" y="206654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Coordination  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5216" y="230428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civil defence activities across all federal ministries and armed forces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20624" y="2578608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5216" y="248716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 Preparedness  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5216" y="272491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readiness plans for civilian protection during armed conflict or external threat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18304" y="107899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18304" y="1078992"/>
            <a:ext cx="4114800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9744" y="107899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🚒  Fire &amp; Life Safety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882896" y="1737360"/>
            <a:ext cx="109728" cy="10972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47488" y="16459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Firefighting Operations  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47488" y="188366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fire brigades and conduct firefighting operations at incidents nationwide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882896" y="2157984"/>
            <a:ext cx="109728" cy="10972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47488" y="206654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Risk Assessment  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047488" y="230428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 formal fire risk assessments and life safety audits for public/private buildings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882896" y="2578608"/>
            <a:ext cx="109728" cy="10972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47488" y="248716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Standards  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47488" y="272491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 national fire safety standards and provide professional consultancy services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256032" y="309067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56032" y="3090672"/>
            <a:ext cx="4114800" cy="475488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47472" y="309067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 Training &amp; Education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20624" y="3749040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85216" y="36576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Academy  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85216" y="389534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advanced training for all Civil Defence officers and departmental employees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20624" y="4169664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85216" y="407822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Technology Institute  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5216" y="431596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 fire safety training for firefighters, officers and industrial safety staff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20624" y="4590288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5216" y="449884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Volunteers  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85216" y="473659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Recruit, register and train civilian volunteers in first aid, rescue and disaster response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718304" y="309067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718304" y="3090672"/>
            <a:ext cx="4114800" cy="475488"/>
          </a:xfrm>
          <a:prstGeom prst="rect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09744" y="309067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🆘  Emergency Response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4882896" y="3749040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047488" y="36576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Rescue  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047488" y="389534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trained teams for search and rescue during earthquakes, floods and other disasters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4882896" y="4169664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047488" y="407822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NDMA Coordination  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5047488" y="431596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as a key partner of NDMA and provincial disaster authorities during emergencies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882896" y="4590288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047488" y="449884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Services  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5047488" y="473659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and restore water, power and communications infrastructure in crisis situations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6B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25913F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0" y="365760"/>
            <a:ext cx="2286000" cy="2286000"/>
          </a:xfrm>
          <a:prstGeom prst="ellipse">
            <a:avLst/>
          </a:prstGeom>
          <a:solidFill>
            <a:srgbClr val="1A6B3C">
              <a:alpha val="5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931152" y="475488"/>
            <a:ext cx="1261872" cy="1261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50608" y="530352"/>
            <a:ext cx="1143000" cy="1143000"/>
          </a:xfrm>
          <a:prstGeom prst="ellipse">
            <a:avLst/>
          </a:prstGeom>
          <a:solidFill>
            <a:srgbClr val="25913F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65008" y="676656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75120" y="2926080"/>
            <a:ext cx="1645920" cy="1645920"/>
          </a:xfrm>
          <a:prstGeom prst="ellipse">
            <a:avLst/>
          </a:prstGeom>
          <a:solidFill>
            <a:srgbClr val="C0392B">
              <a:alpha val="40000"/>
            </a:srgbClr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36576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365760" y="1024128"/>
            <a:ext cx="3840480" cy="3657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5760" y="1133856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1133856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32688" y="1097280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ARP Legacy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32688" y="135331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Pakistan's Civil Defence grew from British-era ARP units (1939) into a structured national defence organisation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1828800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1828800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32688" y="1792224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32688" y="2048256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foundational legal framework, later strengthened by Rules of 1966 and 1968, remains in effect today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65760" y="2523744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2523744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32688" y="2487168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Major Institutions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32688" y="2743200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Academy (Lahore) and National Institute of Fire Technology (Islamabad) serve the nation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65760" y="3218688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218688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32688" y="318211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Wartime Proven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32688" y="3438144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proved critical during wars of 1948, 1965, 1971 and 1999, and disasters of 2005 and 2010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65760" y="3913632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3913632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32688" y="3877056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Integration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32688" y="4133088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now works with NDMA and provincial governments within a modern all-hazards framework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4553712"/>
            <a:ext cx="9144000" cy="498348"/>
          </a:xfrm>
          <a:prstGeom prst="rect">
            <a:avLst/>
          </a:prstGeom>
          <a:solidFill>
            <a:srgbClr val="0E4023"/>
          </a:solidFill>
          <a:ln w="12700">
            <a:solidFill>
              <a:srgbClr val="0E402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0" y="4553712"/>
            <a:ext cx="914400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7EC4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E-Office  ·  clients.anova.pk  ·  Directorate General of Civil Defence, Pakistan  ·  Ministry of Interior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1804</Words>
  <Application>Microsoft Office PowerPoint</Application>
  <PresentationFormat>On-screen Show (16:9)</PresentationFormat>
  <Paragraphs>299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Civil Defence in Pakistan</dc:title>
  <dc:subject>PptxGenJS Presentation</dc:subject>
  <dc:creator>PptxGenJS</dc:creator>
  <cp:lastModifiedBy>Hayat Khan</cp:lastModifiedBy>
  <cp:revision>3</cp:revision>
  <dcterms:created xsi:type="dcterms:W3CDTF">2026-03-19T09:48:50Z</dcterms:created>
  <dcterms:modified xsi:type="dcterms:W3CDTF">2026-03-19T10:11:22Z</dcterms:modified>
</cp:coreProperties>
</file>